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2" r:id="rId4"/>
    <p:sldId id="263" r:id="rId5"/>
    <p:sldId id="264" r:id="rId6"/>
    <p:sldId id="265" r:id="rId7"/>
    <p:sldId id="267" r:id="rId8"/>
    <p:sldId id="258" r:id="rId9"/>
    <p:sldId id="259" r:id="rId10"/>
    <p:sldId id="260" r:id="rId11"/>
    <p:sldId id="268" r:id="rId12"/>
    <p:sldId id="272" r:id="rId13"/>
    <p:sldId id="274" r:id="rId14"/>
    <p:sldId id="285" r:id="rId15"/>
    <p:sldId id="269" r:id="rId16"/>
    <p:sldId id="266" r:id="rId17"/>
    <p:sldId id="270" r:id="rId18"/>
    <p:sldId id="271" r:id="rId19"/>
    <p:sldId id="275" r:id="rId20"/>
    <p:sldId id="279" r:id="rId21"/>
    <p:sldId id="273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86" r:id="rId30"/>
    <p:sldId id="284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73AC"/>
    <a:srgbClr val="F6FFFA"/>
    <a:srgbClr val="FFF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014" y="-7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FF421-5879-4CAE-84FC-C471254C1D4E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BC394-F9E6-4CB0-A2BF-6F69C2F0C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9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55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06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07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52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868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3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00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3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95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11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48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526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94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0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16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015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74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85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977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5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DB45-1E75-4C65-B57D-EE1F0FC9C79E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6BA04-9D11-469C-AF61-BA3D4D70B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42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DB45-1E75-4C65-B57D-EE1F0FC9C79E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6BA04-9D11-469C-AF61-BA3D4D70B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41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DB45-1E75-4C65-B57D-EE1F0FC9C79E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6BA04-9D11-469C-AF61-BA3D4D70B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5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DB45-1E75-4C65-B57D-EE1F0FC9C79E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6BA04-9D11-469C-AF61-BA3D4D70B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75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DB45-1E75-4C65-B57D-EE1F0FC9C79E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6BA04-9D11-469C-AF61-BA3D4D70B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06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DB45-1E75-4C65-B57D-EE1F0FC9C79E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6BA04-9D11-469C-AF61-BA3D4D70B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88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DB45-1E75-4C65-B57D-EE1F0FC9C79E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6BA04-9D11-469C-AF61-BA3D4D70B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24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DB45-1E75-4C65-B57D-EE1F0FC9C79E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6BA04-9D11-469C-AF61-BA3D4D70B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8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DB45-1E75-4C65-B57D-EE1F0FC9C79E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6BA04-9D11-469C-AF61-BA3D4D70B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59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DB45-1E75-4C65-B57D-EE1F0FC9C79E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6BA04-9D11-469C-AF61-BA3D4D70B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98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DB45-1E75-4C65-B57D-EE1F0FC9C79E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6BA04-9D11-469C-AF61-BA3D4D70B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40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9DB45-1E75-4C65-B57D-EE1F0FC9C79E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6BA04-9D11-469C-AF61-BA3D4D70B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29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forms/8UMZTdQaIe" TargetMode="External"/><Relationship Id="rId2" Type="http://schemas.openxmlformats.org/officeDocument/2006/relationships/hyperlink" Target="https://github.com/JavaCambodia/JavaEE-Sampl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57200" y="0"/>
            <a:ext cx="8077200" cy="1200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6FFFA"/>
                </a:solidFill>
              </a:rPr>
              <a:t>Building Web Application With </a:t>
            </a:r>
            <a:r>
              <a:rPr lang="en-US" sz="4000" dirty="0" err="1" smtClean="0">
                <a:solidFill>
                  <a:srgbClr val="F6FFFA"/>
                </a:solidFill>
              </a:rPr>
              <a:t>JavaEE</a:t>
            </a:r>
            <a:endParaRPr lang="en-US" sz="4000" dirty="0">
              <a:solidFill>
                <a:srgbClr val="F6FFFA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7500" y="1828800"/>
            <a:ext cx="5410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b="1" dirty="0" smtClean="0">
                <a:solidFill>
                  <a:srgbClr val="1673AC"/>
                </a:solidFill>
              </a:rPr>
              <a:t>What is Web Application?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 smtClean="0">
                <a:solidFill>
                  <a:srgbClr val="1673AC"/>
                </a:solidFill>
              </a:rPr>
              <a:t>What is </a:t>
            </a:r>
            <a:r>
              <a:rPr lang="en-US" sz="3200" b="1" dirty="0" err="1" smtClean="0">
                <a:solidFill>
                  <a:srgbClr val="1673AC"/>
                </a:solidFill>
              </a:rPr>
              <a:t>JavaEE</a:t>
            </a:r>
            <a:r>
              <a:rPr lang="en-US" sz="3200" b="1" dirty="0" smtClean="0">
                <a:solidFill>
                  <a:srgbClr val="1673AC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 err="1" smtClean="0">
                <a:solidFill>
                  <a:srgbClr val="1673AC"/>
                </a:solidFill>
              </a:rPr>
              <a:t>JavaEE</a:t>
            </a:r>
            <a:r>
              <a:rPr lang="en-US" sz="3200" b="1" dirty="0" smtClean="0">
                <a:solidFill>
                  <a:srgbClr val="1673AC"/>
                </a:solidFill>
              </a:rPr>
              <a:t> Containers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 smtClean="0">
                <a:solidFill>
                  <a:srgbClr val="1673AC"/>
                </a:solidFill>
              </a:rPr>
              <a:t>Simple </a:t>
            </a:r>
            <a:r>
              <a:rPr lang="en-US" sz="3200" b="1" dirty="0" err="1" smtClean="0">
                <a:solidFill>
                  <a:srgbClr val="1673AC"/>
                </a:solidFill>
              </a:rPr>
              <a:t>JavaEE</a:t>
            </a:r>
            <a:r>
              <a:rPr lang="en-US" sz="3200" b="1" dirty="0" smtClean="0">
                <a:solidFill>
                  <a:srgbClr val="1673AC"/>
                </a:solidFill>
              </a:rPr>
              <a:t> Architecture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 err="1" smtClean="0">
                <a:solidFill>
                  <a:srgbClr val="1673AC"/>
                </a:solidFill>
              </a:rPr>
              <a:t>JavaEE</a:t>
            </a:r>
            <a:r>
              <a:rPr lang="en-US" sz="3200" b="1" dirty="0" smtClean="0">
                <a:solidFill>
                  <a:srgbClr val="1673AC"/>
                </a:solidFill>
              </a:rPr>
              <a:t> Directory Structure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 smtClean="0">
                <a:solidFill>
                  <a:srgbClr val="1673AC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48016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0" y="1600200"/>
            <a:ext cx="8126040" cy="41349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33600" y="2362200"/>
            <a:ext cx="4876800" cy="228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24075" y="2695575"/>
            <a:ext cx="4876800" cy="228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24075" y="2009775"/>
            <a:ext cx="4876800" cy="228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33600" y="3028950"/>
            <a:ext cx="1371600" cy="228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133600" y="3857625"/>
            <a:ext cx="1371600" cy="228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676400" y="1185341"/>
            <a:ext cx="5867400" cy="400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1673AC"/>
                </a:solidFill>
              </a:rPr>
              <a:t>Environment  Variable Configuration by MS-DOS prompt</a:t>
            </a:r>
          </a:p>
        </p:txBody>
      </p:sp>
    </p:spTree>
    <p:extLst>
      <p:ext uri="{BB962C8B-B14F-4D97-AF65-F5344CB8AC3E}">
        <p14:creationId xmlns:p14="http://schemas.microsoft.com/office/powerpoint/2010/main" val="130822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57200" y="0"/>
            <a:ext cx="7772400" cy="1200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6FFFA"/>
                </a:solidFill>
              </a:rPr>
              <a:t>JBOSS </a:t>
            </a:r>
            <a:r>
              <a:rPr lang="en-US" sz="4000" dirty="0" err="1">
                <a:solidFill>
                  <a:srgbClr val="F6FFFA"/>
                </a:solidFill>
              </a:rPr>
              <a:t>wildfly</a:t>
            </a:r>
            <a:r>
              <a:rPr lang="en-US" sz="4000" dirty="0">
                <a:solidFill>
                  <a:srgbClr val="F6FFFA"/>
                </a:solidFill>
              </a:rPr>
              <a:t> </a:t>
            </a:r>
            <a:r>
              <a:rPr lang="en-US" sz="4000" dirty="0" smtClean="0">
                <a:solidFill>
                  <a:srgbClr val="F6FFFA"/>
                </a:solidFill>
              </a:rPr>
              <a:t>Configuration</a:t>
            </a:r>
            <a:endParaRPr lang="en-US" sz="4000" dirty="0">
              <a:solidFill>
                <a:srgbClr val="F6FFFA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1" t="1823" r="47239" b="83594"/>
          <a:stretch/>
        </p:blipFill>
        <p:spPr bwMode="auto">
          <a:xfrm>
            <a:off x="914400" y="1905000"/>
            <a:ext cx="7086600" cy="175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0" r="51875" b="72851"/>
          <a:stretch/>
        </p:blipFill>
        <p:spPr bwMode="auto">
          <a:xfrm>
            <a:off x="876300" y="4047218"/>
            <a:ext cx="7124700" cy="2505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029200" y="2032000"/>
            <a:ext cx="609600" cy="30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7100" y="2971800"/>
            <a:ext cx="901700" cy="34168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28800" y="3142641"/>
            <a:ext cx="1840274" cy="7435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524500" y="4572000"/>
            <a:ext cx="990600" cy="30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436009" y="2286000"/>
            <a:ext cx="583791" cy="2209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2755179" y="1225551"/>
            <a:ext cx="3112221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rgbClr val="1673AC"/>
                </a:solidFill>
              </a:rPr>
              <a:t>Database Connection</a:t>
            </a:r>
            <a:endParaRPr lang="en-US" sz="3000" b="1" dirty="0">
              <a:solidFill>
                <a:srgbClr val="1673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37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" r="46927" b="86589"/>
          <a:stretch/>
        </p:blipFill>
        <p:spPr bwMode="auto">
          <a:xfrm>
            <a:off x="1651000" y="152400"/>
            <a:ext cx="5715000" cy="130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6380" r="23333" b="50000"/>
          <a:stretch/>
        </p:blipFill>
        <p:spPr bwMode="auto">
          <a:xfrm>
            <a:off x="838200" y="1917700"/>
            <a:ext cx="7670800" cy="425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1625600" y="1166948"/>
            <a:ext cx="990600" cy="30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070100" y="1459048"/>
            <a:ext cx="1206500" cy="342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517900" y="381000"/>
            <a:ext cx="1282700" cy="30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78050" y="5334000"/>
            <a:ext cx="990600" cy="30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19200" y="2514600"/>
            <a:ext cx="2133600" cy="152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219200" y="2667000"/>
            <a:ext cx="958850" cy="2667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55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755179" y="1225551"/>
            <a:ext cx="3112221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rgbClr val="1673AC"/>
                </a:solidFill>
              </a:rPr>
              <a:t>Deployment</a:t>
            </a:r>
            <a:endParaRPr lang="en-US" sz="3000" b="1" dirty="0">
              <a:solidFill>
                <a:srgbClr val="1673AC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" r="52604" b="92188"/>
          <a:stretch/>
        </p:blipFill>
        <p:spPr bwMode="auto">
          <a:xfrm>
            <a:off x="762000" y="4572000"/>
            <a:ext cx="8001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359400" y="4991100"/>
            <a:ext cx="3429000" cy="30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2" t="2084" r="56562" b="83463"/>
          <a:stretch/>
        </p:blipFill>
        <p:spPr bwMode="auto">
          <a:xfrm>
            <a:off x="787400" y="1797051"/>
            <a:ext cx="7975600" cy="2432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755179" y="1943100"/>
            <a:ext cx="3429000" cy="30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8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57200" y="0"/>
            <a:ext cx="7772400" cy="1200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6FFFA"/>
                </a:solidFill>
              </a:rPr>
              <a:t>Maven3 Command</a:t>
            </a:r>
            <a:endParaRPr lang="en-US" sz="4000" dirty="0">
              <a:solidFill>
                <a:srgbClr val="F6FFFA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" r="43542" b="83854"/>
          <a:stretch/>
        </p:blipFill>
        <p:spPr bwMode="auto">
          <a:xfrm>
            <a:off x="304800" y="1371600"/>
            <a:ext cx="8534011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6" r="43519" b="92839"/>
          <a:stretch/>
        </p:blipFill>
        <p:spPr bwMode="auto">
          <a:xfrm>
            <a:off x="304799" y="2914650"/>
            <a:ext cx="8534011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819400" y="1384300"/>
            <a:ext cx="762000" cy="152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19400" y="2438400"/>
            <a:ext cx="1752404" cy="30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19400" y="2879724"/>
            <a:ext cx="3276599" cy="4095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1693" r="83437" b="79036"/>
          <a:stretch/>
        </p:blipFill>
        <p:spPr bwMode="auto">
          <a:xfrm>
            <a:off x="2743200" y="3429000"/>
            <a:ext cx="2362200" cy="3461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971800" y="6299200"/>
            <a:ext cx="1485899" cy="3810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6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57200" y="0"/>
            <a:ext cx="7772400" cy="1200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6FFFA"/>
                </a:solidFill>
              </a:rPr>
              <a:t>Expected OUTPUT</a:t>
            </a:r>
            <a:endParaRPr lang="en-US" sz="4000" dirty="0">
              <a:solidFill>
                <a:srgbClr val="F6FFFA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1" t="17839" r="22812" b="60807"/>
          <a:stretch/>
        </p:blipFill>
        <p:spPr bwMode="auto">
          <a:xfrm>
            <a:off x="255239" y="2844018"/>
            <a:ext cx="8660161" cy="2731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00" b="93848"/>
          <a:stretch/>
        </p:blipFill>
        <p:spPr bwMode="auto">
          <a:xfrm>
            <a:off x="255239" y="1327870"/>
            <a:ext cx="5791201" cy="1036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30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7" t="32552" r="11041" b="41083"/>
          <a:stretch/>
        </p:blipFill>
        <p:spPr bwMode="auto">
          <a:xfrm>
            <a:off x="685800" y="1371600"/>
            <a:ext cx="7823226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5800" y="3962400"/>
            <a:ext cx="480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1673AC"/>
                </a:solidFill>
              </a:rPr>
              <a:t>JSP	  : student.jsp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1673AC"/>
                </a:solidFill>
              </a:rPr>
              <a:t>Servlet : MainServlet.java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1673AC"/>
                </a:solidFill>
              </a:rPr>
              <a:t>BD    	  : StudentBD.java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1673AC"/>
                </a:solidFill>
              </a:rPr>
              <a:t>Facade : StudentFacadeSessionBean.java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1673AC"/>
                </a:solidFill>
              </a:rPr>
              <a:t>BEO  	  : StudentBEOBean.java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1673AC"/>
                </a:solidFill>
              </a:rPr>
              <a:t>BPO  	  : StudentBPOBean.java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1673AC"/>
                </a:solidFill>
              </a:rPr>
              <a:t>DAO 	  : StudentDAO.java</a:t>
            </a:r>
            <a:endParaRPr lang="en-US" b="1" dirty="0">
              <a:solidFill>
                <a:srgbClr val="1673AC"/>
              </a:solidFill>
            </a:endParaRP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457200" y="0"/>
            <a:ext cx="7772400" cy="1200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6FFFA"/>
                </a:solidFill>
              </a:rPr>
              <a:t>Design Simple </a:t>
            </a:r>
            <a:r>
              <a:rPr lang="en-US" sz="4000" dirty="0" err="1" smtClean="0">
                <a:solidFill>
                  <a:srgbClr val="F6FFFA"/>
                </a:solidFill>
              </a:rPr>
              <a:t>JavaEE</a:t>
            </a:r>
            <a:r>
              <a:rPr lang="en-US" sz="4000" dirty="0" smtClean="0">
                <a:solidFill>
                  <a:srgbClr val="F6FFFA"/>
                </a:solidFill>
              </a:rPr>
              <a:t> Architecture</a:t>
            </a:r>
            <a:endParaRPr lang="en-US" sz="4000" dirty="0">
              <a:solidFill>
                <a:srgbClr val="F6FF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09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57200" y="0"/>
            <a:ext cx="7772400" cy="1200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rgbClr val="F6FFFA"/>
                </a:solidFill>
              </a:rPr>
              <a:t>JavaEE</a:t>
            </a:r>
            <a:r>
              <a:rPr lang="en-US" sz="4000" dirty="0" smtClean="0">
                <a:solidFill>
                  <a:srgbClr val="F6FFFA"/>
                </a:solidFill>
              </a:rPr>
              <a:t> Directory Structure</a:t>
            </a:r>
            <a:endParaRPr lang="en-US" sz="4000" dirty="0">
              <a:solidFill>
                <a:srgbClr val="F6FFFA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5" t="27148" r="41458" b="61328"/>
          <a:stretch/>
        </p:blipFill>
        <p:spPr bwMode="auto">
          <a:xfrm>
            <a:off x="990600" y="1371599"/>
            <a:ext cx="6019800" cy="1566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6" t="37630" r="49687" b="47266"/>
          <a:stretch/>
        </p:blipFill>
        <p:spPr bwMode="auto">
          <a:xfrm>
            <a:off x="3308350" y="1852033"/>
            <a:ext cx="1873250" cy="2172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2" t="39630" r="46354" b="45183"/>
          <a:stretch/>
        </p:blipFill>
        <p:spPr bwMode="auto">
          <a:xfrm>
            <a:off x="5599376" y="1852033"/>
            <a:ext cx="2477824" cy="2172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9" t="39193" r="49375" b="45443"/>
          <a:stretch/>
        </p:blipFill>
        <p:spPr bwMode="auto">
          <a:xfrm>
            <a:off x="3352800" y="4114800"/>
            <a:ext cx="1931488" cy="2130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1" t="39584" r="46458" b="44791"/>
          <a:stretch/>
        </p:blipFill>
        <p:spPr bwMode="auto">
          <a:xfrm>
            <a:off x="5638800" y="4102100"/>
            <a:ext cx="2431809" cy="2130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>
            <a:off x="2209800" y="2362200"/>
            <a:ext cx="10985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219200" y="2235200"/>
            <a:ext cx="990600" cy="228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06500" y="2514600"/>
            <a:ext cx="990600" cy="228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905000" y="2743200"/>
            <a:ext cx="1447800" cy="15675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0900" y="3467100"/>
            <a:ext cx="990600" cy="228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>
            <a:off x="4381500" y="3581400"/>
            <a:ext cx="12178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419600" y="4876800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429000" y="4800600"/>
            <a:ext cx="990600" cy="228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5" t="39323" r="45625" b="53255"/>
          <a:stretch/>
        </p:blipFill>
        <p:spPr bwMode="auto">
          <a:xfrm>
            <a:off x="990600" y="3948813"/>
            <a:ext cx="18288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Straight Connector 27"/>
          <p:cNvCxnSpPr>
            <a:endCxn id="4100" idx="1"/>
          </p:cNvCxnSpPr>
          <p:nvPr/>
        </p:nvCxnSpPr>
        <p:spPr>
          <a:xfrm flipH="1">
            <a:off x="990600" y="2155058"/>
            <a:ext cx="2159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990600" y="2155059"/>
            <a:ext cx="0" cy="17937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35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57200" y="0"/>
            <a:ext cx="7772400" cy="1200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6FFFA"/>
                </a:solidFill>
              </a:rPr>
              <a:t>Coding</a:t>
            </a:r>
            <a:endParaRPr lang="en-US" sz="4000" dirty="0">
              <a:solidFill>
                <a:srgbClr val="F6FFFA"/>
              </a:solidFill>
            </a:endParaRPr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9" r="83854" b="71094"/>
          <a:stretch/>
        </p:blipFill>
        <p:spPr bwMode="auto">
          <a:xfrm>
            <a:off x="203200" y="1741925"/>
            <a:ext cx="19685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0" t="9505" r="35938" b="71354"/>
          <a:stretch/>
        </p:blipFill>
        <p:spPr bwMode="auto">
          <a:xfrm>
            <a:off x="3302000" y="1741925"/>
            <a:ext cx="5638800" cy="153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t="9636" r="55937" b="53776"/>
          <a:stretch/>
        </p:blipFill>
        <p:spPr bwMode="auto">
          <a:xfrm>
            <a:off x="203200" y="3289300"/>
            <a:ext cx="2730500" cy="356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8" t="9506" r="32292" b="54036"/>
          <a:stretch/>
        </p:blipFill>
        <p:spPr bwMode="auto">
          <a:xfrm>
            <a:off x="3302000" y="3302000"/>
            <a:ext cx="5638800" cy="355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5715000" y="2509262"/>
            <a:ext cx="990600" cy="152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943600" y="4572000"/>
            <a:ext cx="990600" cy="152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6210300" y="2724150"/>
            <a:ext cx="114300" cy="18478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066800" y="2863850"/>
            <a:ext cx="0" cy="387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 txBox="1">
            <a:spLocks/>
          </p:cNvSpPr>
          <p:nvPr/>
        </p:nvSpPr>
        <p:spPr>
          <a:xfrm>
            <a:off x="1981200" y="1143000"/>
            <a:ext cx="4737821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rgbClr val="1673AC"/>
                </a:solidFill>
              </a:rPr>
              <a:t>Accessing Database With Persistence</a:t>
            </a:r>
            <a:endParaRPr lang="en-US" sz="3000" b="1" dirty="0">
              <a:solidFill>
                <a:srgbClr val="1673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71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1168400"/>
            <a:ext cx="61722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rgbClr val="1673AC"/>
                </a:solidFill>
              </a:rPr>
              <a:t>Accessing Database With JNDI Name Lookup</a:t>
            </a:r>
            <a:endParaRPr lang="en-US" sz="3000" b="1" dirty="0">
              <a:solidFill>
                <a:srgbClr val="1673AC"/>
              </a:solidFill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9082" r="23333" b="86882"/>
          <a:stretch/>
        </p:blipFill>
        <p:spPr bwMode="auto">
          <a:xfrm>
            <a:off x="1143000" y="1968499"/>
            <a:ext cx="7670800" cy="39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971800" y="1936749"/>
            <a:ext cx="1219200" cy="228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219200" y="1676400"/>
            <a:ext cx="1396793" cy="29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dirty="0" smtClean="0">
                <a:solidFill>
                  <a:srgbClr val="1673AC"/>
                </a:solidFill>
              </a:rPr>
              <a:t>standalone.xml</a:t>
            </a:r>
            <a:endParaRPr lang="en-US" sz="3000" dirty="0">
              <a:solidFill>
                <a:srgbClr val="1673AC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5" t="17839" r="23333" b="54036"/>
          <a:stretch/>
        </p:blipFill>
        <p:spPr bwMode="auto">
          <a:xfrm>
            <a:off x="892880" y="2667000"/>
            <a:ext cx="7434439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629400" y="4114800"/>
            <a:ext cx="1219200" cy="228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267200" y="2051049"/>
            <a:ext cx="2667000" cy="19526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64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7200" y="0"/>
            <a:ext cx="7772400" cy="120015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6FFFA"/>
                </a:solidFill>
              </a:rPr>
              <a:t>1. What is </a:t>
            </a:r>
            <a:r>
              <a:rPr lang="en-US" sz="4000" b="1" dirty="0" smtClean="0">
                <a:solidFill>
                  <a:srgbClr val="F6FFFA"/>
                </a:solidFill>
              </a:rPr>
              <a:t>Web Application</a:t>
            </a:r>
            <a:r>
              <a:rPr lang="en-US" sz="4000" dirty="0" smtClean="0">
                <a:solidFill>
                  <a:srgbClr val="F6FFFA"/>
                </a:solidFill>
              </a:rPr>
              <a:t>?</a:t>
            </a:r>
            <a:endParaRPr lang="en-US" sz="4000" dirty="0">
              <a:solidFill>
                <a:srgbClr val="F6FFFA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4400" y="1524001"/>
            <a:ext cx="7391400" cy="1142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solidFill>
                  <a:srgbClr val="1673AC"/>
                </a:solidFill>
              </a:rPr>
              <a:t>Web Application</a:t>
            </a:r>
            <a:r>
              <a:rPr lang="en-US" sz="3000" dirty="0" smtClean="0">
                <a:solidFill>
                  <a:srgbClr val="1673AC"/>
                </a:solidFill>
              </a:rPr>
              <a:t> is a client-server application in which runs in a web browser.</a:t>
            </a:r>
            <a:endParaRPr lang="en-US" sz="3000" dirty="0">
              <a:solidFill>
                <a:srgbClr val="1673AC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4"/>
          <a:stretch/>
        </p:blipFill>
        <p:spPr>
          <a:xfrm>
            <a:off x="460582" y="3200400"/>
            <a:ext cx="3733800" cy="27813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32007" y="2647948"/>
            <a:ext cx="939593" cy="400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solidFill>
                  <a:srgbClr val="1673AC"/>
                </a:solidFill>
              </a:rPr>
              <a:t>Example:</a:t>
            </a:r>
            <a:endParaRPr lang="en-US" sz="3000" b="1" dirty="0">
              <a:solidFill>
                <a:srgbClr val="1673AC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600200" y="2847971"/>
            <a:ext cx="1396793" cy="400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dirty="0" smtClean="0">
                <a:solidFill>
                  <a:srgbClr val="1673AC"/>
                </a:solidFill>
              </a:rPr>
              <a:t>www.facebook.com</a:t>
            </a:r>
            <a:endParaRPr lang="en-US" sz="3000" dirty="0">
              <a:solidFill>
                <a:srgbClr val="1673AC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766007" y="2838444"/>
            <a:ext cx="1396793" cy="400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dirty="0" smtClean="0">
                <a:solidFill>
                  <a:srgbClr val="1673AC"/>
                </a:solidFill>
              </a:rPr>
              <a:t>www. alibaba.com</a:t>
            </a:r>
            <a:endParaRPr lang="en-US" sz="3000" dirty="0">
              <a:solidFill>
                <a:srgbClr val="1673AC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9" t="8569" r="10886" b="46472"/>
          <a:stretch/>
        </p:blipFill>
        <p:spPr bwMode="auto">
          <a:xfrm>
            <a:off x="4648200" y="3200400"/>
            <a:ext cx="3971925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943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81200" y="1143000"/>
            <a:ext cx="4737821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rgbClr val="1673AC"/>
                </a:solidFill>
              </a:rPr>
              <a:t>Accessing Enterprise Bean</a:t>
            </a:r>
            <a:endParaRPr lang="en-US" sz="3000" b="1" dirty="0">
              <a:solidFill>
                <a:srgbClr val="1673AC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26562" r="55937" b="69141"/>
          <a:stretch/>
        </p:blipFill>
        <p:spPr bwMode="auto">
          <a:xfrm>
            <a:off x="3155950" y="1714500"/>
            <a:ext cx="232410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9" t="17839" r="16771" b="60156"/>
          <a:stretch/>
        </p:blipFill>
        <p:spPr bwMode="auto">
          <a:xfrm>
            <a:off x="914400" y="2362200"/>
            <a:ext cx="7315200" cy="21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9" t="39584" r="51667" b="49999"/>
          <a:stretch/>
        </p:blipFill>
        <p:spPr bwMode="auto">
          <a:xfrm>
            <a:off x="4711700" y="3886200"/>
            <a:ext cx="2185988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641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t="9635" r="24063" b="37500"/>
          <a:stretch/>
        </p:blipFill>
        <p:spPr bwMode="auto">
          <a:xfrm>
            <a:off x="1219200" y="1295400"/>
            <a:ext cx="6565900" cy="515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92800" y="5486400"/>
            <a:ext cx="1524000" cy="533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162550" y="4114800"/>
            <a:ext cx="1123950" cy="13298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600200" y="3670300"/>
            <a:ext cx="3409950" cy="5969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90800" y="4705350"/>
            <a:ext cx="1219200" cy="1333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940050" y="4305300"/>
            <a:ext cx="0" cy="387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2"/>
          <p:cNvSpPr txBox="1">
            <a:spLocks/>
          </p:cNvSpPr>
          <p:nvPr/>
        </p:nvSpPr>
        <p:spPr>
          <a:xfrm>
            <a:off x="2590800" y="152400"/>
            <a:ext cx="3095625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6FFFA"/>
                </a:solidFill>
              </a:rPr>
              <a:t>student.jsp</a:t>
            </a:r>
            <a:endParaRPr lang="en-US" sz="4000" dirty="0">
              <a:solidFill>
                <a:srgbClr val="F6FF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93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2590800" y="152400"/>
            <a:ext cx="4038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6FFFA"/>
                </a:solidFill>
              </a:rPr>
              <a:t>MainServlet.java</a:t>
            </a:r>
            <a:endParaRPr lang="en-US" sz="4000" dirty="0">
              <a:solidFill>
                <a:srgbClr val="F6FFFA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16536" r="28750" b="20052"/>
          <a:stretch/>
        </p:blipFill>
        <p:spPr bwMode="auto">
          <a:xfrm>
            <a:off x="1976662" y="1193800"/>
            <a:ext cx="5038275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3543300" y="5257800"/>
            <a:ext cx="2514600" cy="1333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43300" y="5511800"/>
            <a:ext cx="2514600" cy="1333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52700" y="6388100"/>
            <a:ext cx="2514600" cy="1333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38400" y="3505200"/>
            <a:ext cx="4419600" cy="533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8" t="9507" r="31042" b="33202"/>
          <a:stretch/>
        </p:blipFill>
        <p:spPr bwMode="auto">
          <a:xfrm>
            <a:off x="1676400" y="1143000"/>
            <a:ext cx="5791200" cy="558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2438400" y="152400"/>
            <a:ext cx="4038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6FFFA"/>
                </a:solidFill>
              </a:rPr>
              <a:t>StudentBD.java</a:t>
            </a:r>
            <a:endParaRPr lang="en-US" sz="4000" dirty="0">
              <a:solidFill>
                <a:srgbClr val="F6FF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73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711200" y="152400"/>
            <a:ext cx="8077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6FFFA"/>
                </a:solidFill>
              </a:rPr>
              <a:t>StudentFacadeSessionBean.java</a:t>
            </a:r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1" t="20703" r="32604" b="52734"/>
          <a:stretch/>
        </p:blipFill>
        <p:spPr bwMode="auto">
          <a:xfrm>
            <a:off x="1676400" y="1295400"/>
            <a:ext cx="54102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1" t="17839" r="6979" b="61588"/>
          <a:stretch/>
        </p:blipFill>
        <p:spPr bwMode="auto">
          <a:xfrm>
            <a:off x="254000" y="4191000"/>
            <a:ext cx="8534400" cy="200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1676400" y="1308100"/>
            <a:ext cx="1295400" cy="3302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54000" y="4191000"/>
            <a:ext cx="1295400" cy="3302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7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9" r="83854" b="71094"/>
          <a:stretch/>
        </p:blipFill>
        <p:spPr bwMode="auto">
          <a:xfrm>
            <a:off x="203200" y="1295400"/>
            <a:ext cx="19685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0" t="9505" r="35938" b="71354"/>
          <a:stretch/>
        </p:blipFill>
        <p:spPr bwMode="auto">
          <a:xfrm>
            <a:off x="3302000" y="1295400"/>
            <a:ext cx="5638800" cy="153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t="9636" r="55937" b="53776"/>
          <a:stretch/>
        </p:blipFill>
        <p:spPr bwMode="auto">
          <a:xfrm>
            <a:off x="203200" y="2842775"/>
            <a:ext cx="2730500" cy="356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8" t="9506" r="32292" b="54036"/>
          <a:stretch/>
        </p:blipFill>
        <p:spPr bwMode="auto">
          <a:xfrm>
            <a:off x="3302000" y="2855475"/>
            <a:ext cx="5638800" cy="355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5715000" y="2062737"/>
            <a:ext cx="990600" cy="152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943600" y="4125475"/>
            <a:ext cx="990600" cy="152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10300" y="2277625"/>
            <a:ext cx="114300" cy="18478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066800" y="2417325"/>
            <a:ext cx="0" cy="387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2"/>
          <p:cNvSpPr txBox="1">
            <a:spLocks/>
          </p:cNvSpPr>
          <p:nvPr/>
        </p:nvSpPr>
        <p:spPr>
          <a:xfrm>
            <a:off x="711200" y="152400"/>
            <a:ext cx="8077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6FFFA"/>
                </a:solidFill>
              </a:rPr>
              <a:t>StudentBEOBean.java</a:t>
            </a:r>
            <a:endParaRPr lang="en-US" sz="4000" dirty="0">
              <a:solidFill>
                <a:srgbClr val="F6FF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69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17839" r="31979" b="43099"/>
          <a:stretch/>
        </p:blipFill>
        <p:spPr bwMode="auto">
          <a:xfrm>
            <a:off x="1168908" y="1219200"/>
            <a:ext cx="6755892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457200" y="165100"/>
            <a:ext cx="8077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6FFFA"/>
                </a:solidFill>
              </a:rPr>
              <a:t>StudentBPOBean.java</a:t>
            </a:r>
            <a:endParaRPr lang="en-US" sz="4000" dirty="0">
              <a:solidFill>
                <a:srgbClr val="F6FFFA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59508" y="4356100"/>
            <a:ext cx="4953000" cy="3302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70354" y="2489200"/>
            <a:ext cx="3899154" cy="1651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4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2" t="17838" r="20938" b="42969"/>
          <a:stretch/>
        </p:blipFill>
        <p:spPr bwMode="auto">
          <a:xfrm>
            <a:off x="609600" y="1447800"/>
            <a:ext cx="7792146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467073" y="177800"/>
            <a:ext cx="8077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6FFFA"/>
                </a:solidFill>
              </a:rPr>
              <a:t>StudentDAOImp.java</a:t>
            </a:r>
            <a:endParaRPr lang="en-US" sz="4000" dirty="0">
              <a:solidFill>
                <a:srgbClr val="F6FF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35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1" t="17839" r="25312" b="18619"/>
          <a:stretch/>
        </p:blipFill>
        <p:spPr bwMode="auto">
          <a:xfrm>
            <a:off x="1244600" y="127000"/>
            <a:ext cx="666063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6527800" y="1485900"/>
            <a:ext cx="1143000" cy="228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5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8400" y="2286000"/>
            <a:ext cx="4114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rgbClr val="1673AC"/>
                </a:solidFill>
              </a:rPr>
              <a:t>DEMO?</a:t>
            </a:r>
          </a:p>
        </p:txBody>
      </p:sp>
    </p:spTree>
    <p:extLst>
      <p:ext uri="{BB962C8B-B14F-4D97-AF65-F5344CB8AC3E}">
        <p14:creationId xmlns:p14="http://schemas.microsoft.com/office/powerpoint/2010/main" val="271586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57200" y="0"/>
            <a:ext cx="7772400" cy="1200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6FFFA"/>
                </a:solidFill>
              </a:rPr>
              <a:t>2</a:t>
            </a:r>
            <a:r>
              <a:rPr lang="en-US" sz="4000" dirty="0" smtClean="0">
                <a:solidFill>
                  <a:srgbClr val="F6FFFA"/>
                </a:solidFill>
              </a:rPr>
              <a:t>. What is </a:t>
            </a:r>
            <a:r>
              <a:rPr lang="en-US" sz="4000" b="1" dirty="0" err="1" smtClean="0">
                <a:solidFill>
                  <a:srgbClr val="F6FFFA"/>
                </a:solidFill>
              </a:rPr>
              <a:t>JavaEE</a:t>
            </a:r>
            <a:r>
              <a:rPr lang="en-US" sz="4000" dirty="0" smtClean="0">
                <a:solidFill>
                  <a:srgbClr val="F6FFFA"/>
                </a:solidFill>
              </a:rPr>
              <a:t>?</a:t>
            </a:r>
            <a:endParaRPr lang="en-US" sz="4000" dirty="0">
              <a:solidFill>
                <a:srgbClr val="F6FFFA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14400" y="1524001"/>
            <a:ext cx="7543800" cy="3352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err="1" smtClean="0">
                <a:solidFill>
                  <a:srgbClr val="1673AC"/>
                </a:solidFill>
              </a:rPr>
              <a:t>JavaEE</a:t>
            </a:r>
            <a:r>
              <a:rPr lang="en-US" sz="2800" dirty="0">
                <a:solidFill>
                  <a:srgbClr val="1673AC"/>
                </a:solidFill>
              </a:rPr>
              <a:t> </a:t>
            </a:r>
            <a:r>
              <a:rPr lang="en-US" sz="2800" dirty="0" smtClean="0">
                <a:solidFill>
                  <a:srgbClr val="1673AC"/>
                </a:solidFill>
              </a:rPr>
              <a:t>is</a:t>
            </a:r>
            <a:r>
              <a:rPr lang="en-US" sz="2800" dirty="0">
                <a:solidFill>
                  <a:srgbClr val="1673AC"/>
                </a:solidFill>
              </a:rPr>
              <a:t> </a:t>
            </a:r>
            <a:r>
              <a:rPr lang="en-US" sz="2800" dirty="0" smtClean="0">
                <a:solidFill>
                  <a:srgbClr val="1673AC"/>
                </a:solidFill>
              </a:rPr>
              <a:t>a </a:t>
            </a:r>
            <a:r>
              <a:rPr lang="en-US" sz="2800" dirty="0">
                <a:solidFill>
                  <a:srgbClr val="1673AC"/>
                </a:solidFill>
              </a:rPr>
              <a:t>Java Enterprise Edition of the Java technology that helps us to build a large, secure, and scalable enterprise </a:t>
            </a:r>
            <a:r>
              <a:rPr lang="en-US" sz="2800" dirty="0" smtClean="0">
                <a:solidFill>
                  <a:srgbClr val="1673AC"/>
                </a:solidFill>
              </a:rPr>
              <a:t>application. </a:t>
            </a:r>
          </a:p>
          <a:p>
            <a:pPr algn="l"/>
            <a:endParaRPr lang="en-US" sz="2800" dirty="0" smtClean="0">
              <a:solidFill>
                <a:srgbClr val="1673AC"/>
              </a:solidFill>
            </a:endParaRPr>
          </a:p>
          <a:p>
            <a:pPr algn="l"/>
            <a:r>
              <a:rPr lang="en-US" sz="2800" b="1" dirty="0" err="1" smtClean="0">
                <a:solidFill>
                  <a:srgbClr val="1673AC"/>
                </a:solidFill>
              </a:rPr>
              <a:t>JavaEE</a:t>
            </a:r>
            <a:r>
              <a:rPr lang="en-US" sz="2800" dirty="0" smtClean="0">
                <a:solidFill>
                  <a:srgbClr val="1673AC"/>
                </a:solidFill>
              </a:rPr>
              <a:t> provides </a:t>
            </a:r>
            <a:r>
              <a:rPr lang="en-US" sz="2800" dirty="0">
                <a:solidFill>
                  <a:srgbClr val="1673AC"/>
                </a:solidFill>
              </a:rPr>
              <a:t>an </a:t>
            </a:r>
            <a:r>
              <a:rPr lang="en-US" sz="2800" dirty="0" smtClean="0">
                <a:solidFill>
                  <a:srgbClr val="1673AC"/>
                </a:solidFill>
              </a:rPr>
              <a:t>API(JSP, Servlet, EJB,….) </a:t>
            </a:r>
            <a:r>
              <a:rPr lang="en-US" sz="2800" dirty="0">
                <a:solidFill>
                  <a:srgbClr val="1673AC"/>
                </a:solidFill>
              </a:rPr>
              <a:t>for developing enterprise web </a:t>
            </a:r>
            <a:r>
              <a:rPr lang="en-US" sz="2800" dirty="0" smtClean="0">
                <a:solidFill>
                  <a:srgbClr val="1673AC"/>
                </a:solidFill>
              </a:rPr>
              <a:t>application.</a:t>
            </a:r>
          </a:p>
        </p:txBody>
      </p:sp>
    </p:spTree>
    <p:extLst>
      <p:ext uri="{BB962C8B-B14F-4D97-AF65-F5344CB8AC3E}">
        <p14:creationId xmlns:p14="http://schemas.microsoft.com/office/powerpoint/2010/main" val="279515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6400" y="2439650"/>
            <a:ext cx="5422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rgbClr val="1673AC"/>
                </a:solidFill>
              </a:rPr>
              <a:t>Thanks You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467073" y="177800"/>
            <a:ext cx="8077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6FFFA"/>
                </a:solidFill>
              </a:rPr>
              <a:t>Any Questions?</a:t>
            </a:r>
            <a:endParaRPr lang="en-US" sz="4000" dirty="0">
              <a:solidFill>
                <a:srgbClr val="F6FFFA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8328" y="5267980"/>
            <a:ext cx="83156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673AC"/>
                </a:solidFill>
                <a:hlinkClick r:id="rId2"/>
              </a:rPr>
              <a:t>https://</a:t>
            </a:r>
            <a:r>
              <a:rPr lang="en-US" sz="2800" b="1" dirty="0" smtClean="0">
                <a:solidFill>
                  <a:srgbClr val="1673AC"/>
                </a:solidFill>
                <a:hlinkClick r:id="rId2"/>
              </a:rPr>
              <a:t>github.com/JavaCambodia/JavaEE-Sample</a:t>
            </a:r>
            <a:endParaRPr lang="en-US" sz="2800" b="1" dirty="0" smtClean="0">
              <a:solidFill>
                <a:srgbClr val="1673AC"/>
              </a:solidFill>
            </a:endParaRPr>
          </a:p>
          <a:p>
            <a:r>
              <a:rPr lang="en-US" sz="2800" b="1" dirty="0" smtClean="0">
                <a:solidFill>
                  <a:srgbClr val="1673AC"/>
                </a:solidFill>
              </a:rPr>
              <a:t>Please signup chat: </a:t>
            </a:r>
            <a:r>
              <a:rPr lang="en-US" sz="2800" dirty="0">
                <a:hlinkClick r:id="rId3"/>
              </a:rPr>
              <a:t>http://goo.gl/forms/8UMZTdQaIe</a:t>
            </a:r>
            <a:endParaRPr lang="en-US" sz="2800" b="1" dirty="0" smtClean="0">
              <a:solidFill>
                <a:srgbClr val="1673A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7837" y="4810780"/>
            <a:ext cx="8315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rgbClr val="1673AC"/>
                </a:solidFill>
              </a:rPr>
              <a:t>Source Code</a:t>
            </a:r>
            <a:r>
              <a:rPr lang="en-US" sz="2800" b="1" dirty="0" smtClean="0">
                <a:solidFill>
                  <a:srgbClr val="1673AC"/>
                </a:solidFill>
              </a:rPr>
              <a:t>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7837" y="3810000"/>
            <a:ext cx="83156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1673AC"/>
                </a:solidFill>
              </a:rPr>
              <a:t>Contact: </a:t>
            </a:r>
          </a:p>
          <a:p>
            <a:r>
              <a:rPr lang="en-US" sz="2800" b="1" dirty="0" smtClean="0">
                <a:solidFill>
                  <a:srgbClr val="1673AC"/>
                </a:solidFill>
              </a:rPr>
              <a:t>      mao_heng2005@yahoo.com</a:t>
            </a:r>
          </a:p>
        </p:txBody>
      </p:sp>
    </p:spTree>
    <p:extLst>
      <p:ext uri="{BB962C8B-B14F-4D97-AF65-F5344CB8AC3E}">
        <p14:creationId xmlns:p14="http://schemas.microsoft.com/office/powerpoint/2010/main" val="70788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57200" y="0"/>
            <a:ext cx="7772400" cy="1200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6FFFA"/>
                </a:solidFill>
              </a:rPr>
              <a:t>3. </a:t>
            </a:r>
            <a:r>
              <a:rPr lang="en-US" sz="4000" dirty="0" err="1" smtClean="0">
                <a:solidFill>
                  <a:srgbClr val="F6FFFA"/>
                </a:solidFill>
              </a:rPr>
              <a:t>JavaEE</a:t>
            </a:r>
            <a:r>
              <a:rPr lang="en-US" sz="4000" dirty="0">
                <a:solidFill>
                  <a:srgbClr val="F6FFFA"/>
                </a:solidFill>
              </a:rPr>
              <a:t> </a:t>
            </a:r>
            <a:r>
              <a:rPr lang="en-US" sz="4000" dirty="0" smtClean="0">
                <a:solidFill>
                  <a:srgbClr val="F6FFFA"/>
                </a:solidFill>
              </a:rPr>
              <a:t>Containers</a:t>
            </a:r>
            <a:endParaRPr lang="en-US" sz="4000" dirty="0">
              <a:solidFill>
                <a:srgbClr val="F6FFFA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752598"/>
            <a:ext cx="7904586" cy="396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0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57200" y="0"/>
            <a:ext cx="7772400" cy="1200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6FFFA"/>
                </a:solidFill>
              </a:rPr>
              <a:t>4</a:t>
            </a:r>
            <a:r>
              <a:rPr lang="en-US" sz="4000" dirty="0" smtClean="0">
                <a:solidFill>
                  <a:srgbClr val="F6FFFA"/>
                </a:solidFill>
              </a:rPr>
              <a:t>. Simple </a:t>
            </a:r>
            <a:r>
              <a:rPr lang="en-US" sz="4000" dirty="0" err="1" smtClean="0">
                <a:solidFill>
                  <a:srgbClr val="F6FFFA"/>
                </a:solidFill>
              </a:rPr>
              <a:t>JavaEE</a:t>
            </a:r>
            <a:r>
              <a:rPr lang="en-US" sz="4000" dirty="0" smtClean="0">
                <a:solidFill>
                  <a:srgbClr val="F6FFFA"/>
                </a:solidFill>
              </a:rPr>
              <a:t> Architecture</a:t>
            </a:r>
            <a:endParaRPr lang="en-US" sz="4000" dirty="0">
              <a:solidFill>
                <a:srgbClr val="F6FFFA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7" t="32552" r="11041" b="41083"/>
          <a:stretch/>
        </p:blipFill>
        <p:spPr bwMode="auto">
          <a:xfrm>
            <a:off x="685800" y="1371600"/>
            <a:ext cx="7823226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5800" y="4876800"/>
            <a:ext cx="48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1673AC"/>
                </a:solidFill>
              </a:rPr>
              <a:t>BD    	: Business Delegate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1673AC"/>
                </a:solidFill>
              </a:rPr>
              <a:t>BEO  	: Business Entity Object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1673AC"/>
                </a:solidFill>
              </a:rPr>
              <a:t>BPO  	: Business Process Object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1673AC"/>
                </a:solidFill>
              </a:rPr>
              <a:t>DAO 	: Data Access Object</a:t>
            </a:r>
            <a:endParaRPr lang="en-US" b="1" dirty="0">
              <a:solidFill>
                <a:srgbClr val="1673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50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57200" y="0"/>
            <a:ext cx="7772400" cy="1200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6FFFA"/>
                </a:solidFill>
              </a:rPr>
              <a:t>5. </a:t>
            </a:r>
            <a:r>
              <a:rPr lang="en-US" sz="4000" dirty="0" err="1" smtClean="0">
                <a:solidFill>
                  <a:srgbClr val="F6FFFA"/>
                </a:solidFill>
              </a:rPr>
              <a:t>JavaEE</a:t>
            </a:r>
            <a:r>
              <a:rPr lang="en-US" sz="4000" dirty="0" smtClean="0">
                <a:solidFill>
                  <a:srgbClr val="F6FFFA"/>
                </a:solidFill>
              </a:rPr>
              <a:t> Directory Structure</a:t>
            </a:r>
            <a:endParaRPr lang="en-US" sz="4000" dirty="0">
              <a:solidFill>
                <a:srgbClr val="F6FFFA"/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9" t="23068" r="44375" b="13283"/>
          <a:stretch/>
        </p:blipFill>
        <p:spPr bwMode="auto">
          <a:xfrm>
            <a:off x="2286000" y="1350712"/>
            <a:ext cx="3428999" cy="466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360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457200" y="0"/>
            <a:ext cx="7772400" cy="1200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6FFFA"/>
                </a:solidFill>
              </a:rPr>
              <a:t>6. Example</a:t>
            </a:r>
            <a:endParaRPr lang="en-US" sz="4000" dirty="0">
              <a:solidFill>
                <a:srgbClr val="F6FFFA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1718370"/>
            <a:ext cx="7239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itchFamily="34" charset="0"/>
              <a:buChar char="•"/>
            </a:pPr>
            <a:r>
              <a:rPr lang="en-US" sz="3200" b="1" dirty="0">
                <a:solidFill>
                  <a:srgbClr val="1673AC"/>
                </a:solidFill>
              </a:rPr>
              <a:t>Requirement </a:t>
            </a:r>
            <a:endParaRPr lang="en-US" sz="3200" b="1" dirty="0" smtClean="0">
              <a:solidFill>
                <a:srgbClr val="1673AC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3200" b="1" dirty="0">
                <a:solidFill>
                  <a:srgbClr val="1673AC"/>
                </a:solidFill>
              </a:rPr>
              <a:t>Environment Variable </a:t>
            </a:r>
            <a:r>
              <a:rPr lang="en-US" sz="3200" b="1" dirty="0" smtClean="0">
                <a:solidFill>
                  <a:srgbClr val="1673AC"/>
                </a:solidFill>
              </a:rPr>
              <a:t>Configuration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3200" b="1" dirty="0">
                <a:solidFill>
                  <a:srgbClr val="1673AC"/>
                </a:solidFill>
              </a:rPr>
              <a:t>JBOSS </a:t>
            </a:r>
            <a:r>
              <a:rPr lang="en-US" sz="3200" b="1" dirty="0" err="1">
                <a:solidFill>
                  <a:srgbClr val="1673AC"/>
                </a:solidFill>
              </a:rPr>
              <a:t>wildfly</a:t>
            </a:r>
            <a:r>
              <a:rPr lang="en-US" sz="3200" b="1" dirty="0">
                <a:solidFill>
                  <a:srgbClr val="1673AC"/>
                </a:solidFill>
              </a:rPr>
              <a:t> Configuration</a:t>
            </a:r>
            <a:endParaRPr lang="en-US" sz="3200" b="1" dirty="0" smtClean="0">
              <a:solidFill>
                <a:srgbClr val="1673AC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3200" b="1" dirty="0" smtClean="0">
                <a:solidFill>
                  <a:srgbClr val="1673AC"/>
                </a:solidFill>
              </a:rPr>
              <a:t>Maven3 Command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3200" b="1" dirty="0" smtClean="0">
                <a:solidFill>
                  <a:srgbClr val="1673AC"/>
                </a:solidFill>
              </a:rPr>
              <a:t>Expected Output</a:t>
            </a:r>
            <a:endParaRPr lang="en-US" sz="3200" b="1" dirty="0">
              <a:solidFill>
                <a:srgbClr val="1673AC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3200" b="1" dirty="0" smtClean="0">
                <a:solidFill>
                  <a:srgbClr val="1673AC"/>
                </a:solidFill>
              </a:rPr>
              <a:t>Design Simple </a:t>
            </a:r>
            <a:r>
              <a:rPr lang="en-US" sz="3200" b="1" dirty="0" err="1" smtClean="0">
                <a:solidFill>
                  <a:srgbClr val="1673AC"/>
                </a:solidFill>
              </a:rPr>
              <a:t>JavaEE</a:t>
            </a:r>
            <a:r>
              <a:rPr lang="en-US" sz="3200" b="1" dirty="0" smtClean="0">
                <a:solidFill>
                  <a:srgbClr val="1673AC"/>
                </a:solidFill>
              </a:rPr>
              <a:t> Architecture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3200" b="1" dirty="0" err="1" smtClean="0">
                <a:solidFill>
                  <a:srgbClr val="1673AC"/>
                </a:solidFill>
              </a:rPr>
              <a:t>JavaEE</a:t>
            </a:r>
            <a:r>
              <a:rPr lang="en-US" sz="3200" b="1" dirty="0" smtClean="0">
                <a:solidFill>
                  <a:srgbClr val="1673AC"/>
                </a:solidFill>
              </a:rPr>
              <a:t> </a:t>
            </a:r>
            <a:r>
              <a:rPr lang="en-US" sz="3200" b="1" dirty="0">
                <a:solidFill>
                  <a:srgbClr val="1673AC"/>
                </a:solidFill>
              </a:rPr>
              <a:t>Directory Structure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3200" b="1" dirty="0" smtClean="0">
                <a:solidFill>
                  <a:srgbClr val="1673AC"/>
                </a:solidFill>
              </a:rPr>
              <a:t>Coding</a:t>
            </a:r>
            <a:endParaRPr lang="en-US" sz="3200" b="1" dirty="0">
              <a:solidFill>
                <a:srgbClr val="1673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08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7200" y="0"/>
            <a:ext cx="7772400" cy="120015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6FFFA"/>
                </a:solidFill>
              </a:rPr>
              <a:t>Requirement</a:t>
            </a:r>
            <a:endParaRPr lang="en-US" sz="4000" dirty="0">
              <a:solidFill>
                <a:srgbClr val="F6FFFA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4000" y="1447800"/>
            <a:ext cx="5410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rgbClr val="1673AC"/>
                </a:solidFill>
              </a:rPr>
              <a:t>Java		</a:t>
            </a:r>
            <a:r>
              <a:rPr lang="en-US" b="1" dirty="0" smtClean="0">
                <a:solidFill>
                  <a:srgbClr val="1673AC"/>
                </a:solidFill>
              </a:rPr>
              <a:t>     :  JDK 7</a:t>
            </a:r>
            <a:endParaRPr lang="en-US" b="1" dirty="0">
              <a:solidFill>
                <a:srgbClr val="1673AC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rgbClr val="1673AC"/>
                </a:solidFill>
              </a:rPr>
              <a:t>Tool		</a:t>
            </a:r>
            <a:r>
              <a:rPr lang="en-US" b="1" dirty="0" smtClean="0">
                <a:solidFill>
                  <a:srgbClr val="1673AC"/>
                </a:solidFill>
              </a:rPr>
              <a:t>     :  Eclipse</a:t>
            </a:r>
            <a:endParaRPr lang="en-US" b="1" dirty="0">
              <a:solidFill>
                <a:srgbClr val="1673AC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rgbClr val="1673AC"/>
                </a:solidFill>
              </a:rPr>
              <a:t>Build		</a:t>
            </a:r>
            <a:r>
              <a:rPr lang="en-US" b="1" dirty="0" smtClean="0">
                <a:solidFill>
                  <a:srgbClr val="1673AC"/>
                </a:solidFill>
              </a:rPr>
              <a:t>     :  Maven 3</a:t>
            </a:r>
            <a:endParaRPr lang="en-US" b="1" dirty="0">
              <a:solidFill>
                <a:srgbClr val="1673AC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rgbClr val="1673AC"/>
                </a:solidFill>
              </a:rPr>
              <a:t>Application </a:t>
            </a:r>
            <a:r>
              <a:rPr lang="en-US" b="1" dirty="0" smtClean="0">
                <a:solidFill>
                  <a:srgbClr val="1673AC"/>
                </a:solidFill>
              </a:rPr>
              <a:t>Server :  JBOSS </a:t>
            </a:r>
            <a:r>
              <a:rPr lang="en-US" b="1" dirty="0">
                <a:solidFill>
                  <a:srgbClr val="1673AC"/>
                </a:solidFill>
              </a:rPr>
              <a:t>wildfly-9.0.1.Final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rgbClr val="1673AC"/>
                </a:solidFill>
              </a:rPr>
              <a:t>Database	</a:t>
            </a:r>
            <a:r>
              <a:rPr lang="en-US" b="1" dirty="0" smtClean="0">
                <a:solidFill>
                  <a:srgbClr val="1673AC"/>
                </a:solidFill>
              </a:rPr>
              <a:t>     :  MySQL</a:t>
            </a:r>
            <a:endParaRPr lang="en-US" b="1" dirty="0">
              <a:solidFill>
                <a:srgbClr val="1673AC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7"/>
          <a:stretch/>
        </p:blipFill>
        <p:spPr bwMode="auto">
          <a:xfrm>
            <a:off x="3352799" y="3537333"/>
            <a:ext cx="2286002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1"/>
          <a:stretch/>
        </p:blipFill>
        <p:spPr bwMode="auto">
          <a:xfrm>
            <a:off x="6096000" y="3537333"/>
            <a:ext cx="2209800" cy="2482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797402" y="3137282"/>
            <a:ext cx="1396793" cy="400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dirty="0" smtClean="0">
                <a:solidFill>
                  <a:srgbClr val="1673AC"/>
                </a:solidFill>
              </a:rPr>
              <a:t>MySQL</a:t>
            </a:r>
            <a:endParaRPr lang="en-US" sz="3000" dirty="0">
              <a:solidFill>
                <a:srgbClr val="1673AC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6400800" y="3137282"/>
            <a:ext cx="1396793" cy="400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dirty="0" smtClean="0">
                <a:solidFill>
                  <a:srgbClr val="1673AC"/>
                </a:solidFill>
              </a:rPr>
              <a:t>Eclipse</a:t>
            </a:r>
            <a:endParaRPr lang="en-US" sz="3000" dirty="0">
              <a:solidFill>
                <a:srgbClr val="1673A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94" y="3537334"/>
            <a:ext cx="2619406" cy="2438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38296" y="4876800"/>
            <a:ext cx="1309704" cy="10989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0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7200" y="0"/>
            <a:ext cx="7772400" cy="10668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6FFFA"/>
                </a:solidFill>
              </a:rPr>
              <a:t>Environment Variable Configuration</a:t>
            </a:r>
            <a:endParaRPr lang="en-US" sz="4000" dirty="0">
              <a:solidFill>
                <a:srgbClr val="F6FFFA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 t="2420" r="65807" b="51512"/>
          <a:stretch/>
        </p:blipFill>
        <p:spPr bwMode="auto">
          <a:xfrm>
            <a:off x="6044382" y="1585393"/>
            <a:ext cx="2413818" cy="207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5" t="17540" r="15181" b="20590"/>
          <a:stretch/>
        </p:blipFill>
        <p:spPr bwMode="auto">
          <a:xfrm>
            <a:off x="3276600" y="1585393"/>
            <a:ext cx="2438401" cy="20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276600" y="2146300"/>
            <a:ext cx="533401" cy="762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10001" y="2209800"/>
            <a:ext cx="2158182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6769509" y="1185342"/>
            <a:ext cx="774291" cy="400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1673AC"/>
                </a:solidFill>
              </a:rPr>
              <a:t>JDK_7</a:t>
            </a:r>
            <a:endParaRPr lang="en-US" sz="1800" b="1" dirty="0">
              <a:solidFill>
                <a:srgbClr val="1673AC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371600" y="3657600"/>
            <a:ext cx="1170192" cy="400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1673AC"/>
                </a:solidFill>
              </a:rPr>
              <a:t>Maven3</a:t>
            </a:r>
            <a:endParaRPr lang="en-US" sz="1800" b="1" dirty="0">
              <a:solidFill>
                <a:srgbClr val="1673AC"/>
              </a:solidFill>
            </a:endParaRPr>
          </a:p>
        </p:txBody>
      </p:sp>
      <p:pic>
        <p:nvPicPr>
          <p:cNvPr id="16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420" r="65806" b="51688"/>
          <a:stretch/>
        </p:blipFill>
        <p:spPr bwMode="auto">
          <a:xfrm>
            <a:off x="797335" y="3996172"/>
            <a:ext cx="2450690" cy="2122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9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" t="2343" r="65827" b="51563"/>
          <a:stretch/>
        </p:blipFill>
        <p:spPr bwMode="auto">
          <a:xfrm>
            <a:off x="3505200" y="3996173"/>
            <a:ext cx="4330804" cy="2122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6172200" y="2743200"/>
            <a:ext cx="1981200" cy="30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86200" y="5181600"/>
            <a:ext cx="3467100" cy="30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87372" y="5219700"/>
            <a:ext cx="1981200" cy="30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85393"/>
            <a:ext cx="2515475" cy="2072208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549683" y="2743200"/>
            <a:ext cx="898117" cy="771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798966" y="2438400"/>
            <a:ext cx="553832" cy="2211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07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3919</TotalTime>
  <Words>232</Words>
  <Application>Microsoft Office PowerPoint</Application>
  <PresentationFormat>On-screen Show (4:3)</PresentationFormat>
  <Paragraphs>98</Paragraphs>
  <Slides>30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1. What is Web Application?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Requirement</vt:lpstr>
      <vt:lpstr>Environment Variable Configuration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Mao HENG</dc:creator>
  <cp:lastModifiedBy>Pongsametrey SOK</cp:lastModifiedBy>
  <cp:revision>312</cp:revision>
  <dcterms:created xsi:type="dcterms:W3CDTF">2015-10-06T08:01:04Z</dcterms:created>
  <dcterms:modified xsi:type="dcterms:W3CDTF">2015-10-26T04:12:44Z</dcterms:modified>
</cp:coreProperties>
</file>